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0" r:id="rId6"/>
    <p:sldId id="387" r:id="rId7"/>
    <p:sldId id="397" r:id="rId8"/>
    <p:sldId id="396" r:id="rId9"/>
    <p:sldId id="259" r:id="rId10"/>
    <p:sldId id="404" r:id="rId11"/>
    <p:sldId id="338" r:id="rId12"/>
    <p:sldId id="386" r:id="rId13"/>
    <p:sldId id="365" r:id="rId14"/>
    <p:sldId id="405" r:id="rId15"/>
    <p:sldId id="400" r:id="rId16"/>
    <p:sldId id="406" r:id="rId17"/>
    <p:sldId id="403" r:id="rId18"/>
    <p:sldId id="418" r:id="rId19"/>
    <p:sldId id="408" r:id="rId20"/>
    <p:sldId id="419" r:id="rId21"/>
    <p:sldId id="401" r:id="rId22"/>
    <p:sldId id="409" r:id="rId23"/>
    <p:sldId id="412" r:id="rId24"/>
    <p:sldId id="410" r:id="rId25"/>
    <p:sldId id="413" r:id="rId26"/>
    <p:sldId id="411" r:id="rId27"/>
    <p:sldId id="414" r:id="rId28"/>
    <p:sldId id="415" r:id="rId29"/>
    <p:sldId id="416" r:id="rId30"/>
    <p:sldId id="316" r:id="rId31"/>
    <p:sldId id="417" r:id="rId32"/>
    <p:sldId id="42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272"/>
    <a:srgbClr val="FDDA9E"/>
    <a:srgbClr val="EFEFEF"/>
    <a:srgbClr val="F6F6F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44D2EE-9219-498E-933C-DA91BFBB2303}" v="329" dt="2018-10-28T12:06:46.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05" autoAdjust="0"/>
    <p:restoredTop sz="94660"/>
  </p:normalViewPr>
  <p:slideViewPr>
    <p:cSldViewPr snapToGrid="0">
      <p:cViewPr varScale="1">
        <p:scale>
          <a:sx n="73" d="100"/>
          <a:sy n="73" d="100"/>
        </p:scale>
        <p:origin x="60" y="2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0411-DECF-47CE-ACA0-9CF21EF60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8ADFD2-9FC9-433B-91C7-963D81770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E8768-8B25-4F69-8EE2-B9E5CF7AF52A}"/>
              </a:ext>
            </a:extLst>
          </p:cNvPr>
          <p:cNvSpPr>
            <a:spLocks noGrp="1"/>
          </p:cNvSpPr>
          <p:nvPr>
            <p:ph type="dt" sz="half" idx="10"/>
          </p:nvPr>
        </p:nvSpPr>
        <p:spPr/>
        <p:txBody>
          <a:bodyPr/>
          <a:lstStyle/>
          <a:p>
            <a:fld id="{B567A2F0-AC25-45B7-B8B4-EB0CE6590084}" type="datetimeFigureOut">
              <a:rPr lang="en-US" smtClean="0"/>
              <a:t>10/28/2018</a:t>
            </a:fld>
            <a:endParaRPr lang="en-US"/>
          </a:p>
        </p:txBody>
      </p:sp>
      <p:sp>
        <p:nvSpPr>
          <p:cNvPr id="5" name="Footer Placeholder 4">
            <a:extLst>
              <a:ext uri="{FF2B5EF4-FFF2-40B4-BE49-F238E27FC236}">
                <a16:creationId xmlns:a16="http://schemas.microsoft.com/office/drawing/2014/main" id="{EE520B4B-A5CA-441B-8B8D-9E8D203D6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C424A-D83E-4DF5-A4B3-E1E09415BAE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9880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F9A-D101-458C-B75F-1715414946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389B00-4709-464B-9F43-3CC80254AE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6D2CD-D927-4093-A981-6B03F7A122AA}"/>
              </a:ext>
            </a:extLst>
          </p:cNvPr>
          <p:cNvSpPr>
            <a:spLocks noGrp="1"/>
          </p:cNvSpPr>
          <p:nvPr>
            <p:ph type="dt" sz="half" idx="10"/>
          </p:nvPr>
        </p:nvSpPr>
        <p:spPr/>
        <p:txBody>
          <a:bodyPr/>
          <a:lstStyle/>
          <a:p>
            <a:fld id="{B567A2F0-AC25-45B7-B8B4-EB0CE6590084}" type="datetimeFigureOut">
              <a:rPr lang="en-US" smtClean="0"/>
              <a:t>10/28/2018</a:t>
            </a:fld>
            <a:endParaRPr lang="en-US"/>
          </a:p>
        </p:txBody>
      </p:sp>
      <p:sp>
        <p:nvSpPr>
          <p:cNvPr id="5" name="Footer Placeholder 4">
            <a:extLst>
              <a:ext uri="{FF2B5EF4-FFF2-40B4-BE49-F238E27FC236}">
                <a16:creationId xmlns:a16="http://schemas.microsoft.com/office/drawing/2014/main" id="{D11C3C68-18A1-4DBC-A7A1-48B4C977A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6EE33-89BE-4D89-8CCC-8A7291FEF5EF}"/>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96366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0A6F3-BAE6-4AA5-9B7A-2B39ECF452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3BDBA-F768-45E6-92AA-CAC870B051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F43DF-9733-4C18-9CF1-C6691E25127A}"/>
              </a:ext>
            </a:extLst>
          </p:cNvPr>
          <p:cNvSpPr>
            <a:spLocks noGrp="1"/>
          </p:cNvSpPr>
          <p:nvPr>
            <p:ph type="dt" sz="half" idx="10"/>
          </p:nvPr>
        </p:nvSpPr>
        <p:spPr/>
        <p:txBody>
          <a:bodyPr/>
          <a:lstStyle/>
          <a:p>
            <a:fld id="{B567A2F0-AC25-45B7-B8B4-EB0CE6590084}" type="datetimeFigureOut">
              <a:rPr lang="en-US" smtClean="0"/>
              <a:t>10/28/2018</a:t>
            </a:fld>
            <a:endParaRPr lang="en-US"/>
          </a:p>
        </p:txBody>
      </p:sp>
      <p:sp>
        <p:nvSpPr>
          <p:cNvPr id="5" name="Footer Placeholder 4">
            <a:extLst>
              <a:ext uri="{FF2B5EF4-FFF2-40B4-BE49-F238E27FC236}">
                <a16:creationId xmlns:a16="http://schemas.microsoft.com/office/drawing/2014/main" id="{804D63F9-5492-4230-A5E3-F6E6CD4ED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579FC-B9BA-4680-A35B-D182BADB341A}"/>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33738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3A28-52A3-43FE-8DF6-484CFECA3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CE011-C22A-4649-BD3C-2D3681F8DF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F2DD5-144E-4C11-889B-C380812D14D4}"/>
              </a:ext>
            </a:extLst>
          </p:cNvPr>
          <p:cNvSpPr>
            <a:spLocks noGrp="1"/>
          </p:cNvSpPr>
          <p:nvPr>
            <p:ph type="dt" sz="half" idx="10"/>
          </p:nvPr>
        </p:nvSpPr>
        <p:spPr/>
        <p:txBody>
          <a:bodyPr/>
          <a:lstStyle/>
          <a:p>
            <a:fld id="{B567A2F0-AC25-45B7-B8B4-EB0CE6590084}" type="datetimeFigureOut">
              <a:rPr lang="en-US" smtClean="0"/>
              <a:t>10/28/2018</a:t>
            </a:fld>
            <a:endParaRPr lang="en-US"/>
          </a:p>
        </p:txBody>
      </p:sp>
      <p:sp>
        <p:nvSpPr>
          <p:cNvPr id="5" name="Footer Placeholder 4">
            <a:extLst>
              <a:ext uri="{FF2B5EF4-FFF2-40B4-BE49-F238E27FC236}">
                <a16:creationId xmlns:a16="http://schemas.microsoft.com/office/drawing/2014/main" id="{1669EBFE-AD8C-4977-A16D-F7770C77C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7CA65-02BB-41B0-84A4-863AB7A34CF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42463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5719-5327-4473-8801-808691F237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7F94A-5393-4CC4-9EF1-A1979D3AE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E710B3-162E-47A6-BF10-B4525CF811E4}"/>
              </a:ext>
            </a:extLst>
          </p:cNvPr>
          <p:cNvSpPr>
            <a:spLocks noGrp="1"/>
          </p:cNvSpPr>
          <p:nvPr>
            <p:ph type="dt" sz="half" idx="10"/>
          </p:nvPr>
        </p:nvSpPr>
        <p:spPr/>
        <p:txBody>
          <a:bodyPr/>
          <a:lstStyle/>
          <a:p>
            <a:fld id="{B567A2F0-AC25-45B7-B8B4-EB0CE6590084}" type="datetimeFigureOut">
              <a:rPr lang="en-US" smtClean="0"/>
              <a:t>10/28/2018</a:t>
            </a:fld>
            <a:endParaRPr lang="en-US"/>
          </a:p>
        </p:txBody>
      </p:sp>
      <p:sp>
        <p:nvSpPr>
          <p:cNvPr id="5" name="Footer Placeholder 4">
            <a:extLst>
              <a:ext uri="{FF2B5EF4-FFF2-40B4-BE49-F238E27FC236}">
                <a16:creationId xmlns:a16="http://schemas.microsoft.com/office/drawing/2014/main" id="{BD1331A8-E947-4E79-B9A5-9CAAAFA2B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758E-B213-46E9-8024-826A34E17097}"/>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422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B956-328B-419D-B416-020C5532D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8ACD5-2AAF-4CFA-A89F-D1E297707D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84E24-0327-407A-856E-DFEF9A24AF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99A7C-A8DB-4B0F-8BDF-D62CF4C041BF}"/>
              </a:ext>
            </a:extLst>
          </p:cNvPr>
          <p:cNvSpPr>
            <a:spLocks noGrp="1"/>
          </p:cNvSpPr>
          <p:nvPr>
            <p:ph type="dt" sz="half" idx="10"/>
          </p:nvPr>
        </p:nvSpPr>
        <p:spPr/>
        <p:txBody>
          <a:bodyPr/>
          <a:lstStyle/>
          <a:p>
            <a:fld id="{B567A2F0-AC25-45B7-B8B4-EB0CE6590084}" type="datetimeFigureOut">
              <a:rPr lang="en-US" smtClean="0"/>
              <a:t>10/28/2018</a:t>
            </a:fld>
            <a:endParaRPr lang="en-US"/>
          </a:p>
        </p:txBody>
      </p:sp>
      <p:sp>
        <p:nvSpPr>
          <p:cNvPr id="6" name="Footer Placeholder 5">
            <a:extLst>
              <a:ext uri="{FF2B5EF4-FFF2-40B4-BE49-F238E27FC236}">
                <a16:creationId xmlns:a16="http://schemas.microsoft.com/office/drawing/2014/main" id="{656233B9-73A4-44F3-AE5C-26167491B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18D2E-5D0C-4F0D-9063-D24DAB374758}"/>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798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18CC-4536-4B63-9B04-7CD2D26B46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F1DFA2-6819-4C75-B0D9-27FDFD840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6ADDAD-F59E-4457-9FE4-6656F23178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A4F01-0DE0-4D7F-BDDB-FF68C04D0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507089-3F21-4288-ACDC-82BF6E2028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FD0A1C-8A13-4777-A314-EC5940EE6A08}"/>
              </a:ext>
            </a:extLst>
          </p:cNvPr>
          <p:cNvSpPr>
            <a:spLocks noGrp="1"/>
          </p:cNvSpPr>
          <p:nvPr>
            <p:ph type="dt" sz="half" idx="10"/>
          </p:nvPr>
        </p:nvSpPr>
        <p:spPr/>
        <p:txBody>
          <a:bodyPr/>
          <a:lstStyle/>
          <a:p>
            <a:fld id="{B567A2F0-AC25-45B7-B8B4-EB0CE6590084}" type="datetimeFigureOut">
              <a:rPr lang="en-US" smtClean="0"/>
              <a:t>10/28/2018</a:t>
            </a:fld>
            <a:endParaRPr lang="en-US"/>
          </a:p>
        </p:txBody>
      </p:sp>
      <p:sp>
        <p:nvSpPr>
          <p:cNvPr id="8" name="Footer Placeholder 7">
            <a:extLst>
              <a:ext uri="{FF2B5EF4-FFF2-40B4-BE49-F238E27FC236}">
                <a16:creationId xmlns:a16="http://schemas.microsoft.com/office/drawing/2014/main" id="{0C0B4728-8BD1-4D36-95A2-49D6B5172E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D1356F-0318-44A9-863C-E3D881DCD5C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00509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3104-6848-48B3-AFFA-1A09304904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25E0F-C57F-4165-962E-B0E97DE6622C}"/>
              </a:ext>
            </a:extLst>
          </p:cNvPr>
          <p:cNvSpPr>
            <a:spLocks noGrp="1"/>
          </p:cNvSpPr>
          <p:nvPr>
            <p:ph type="dt" sz="half" idx="10"/>
          </p:nvPr>
        </p:nvSpPr>
        <p:spPr/>
        <p:txBody>
          <a:bodyPr/>
          <a:lstStyle/>
          <a:p>
            <a:fld id="{B567A2F0-AC25-45B7-B8B4-EB0CE6590084}" type="datetimeFigureOut">
              <a:rPr lang="en-US" smtClean="0"/>
              <a:t>10/28/2018</a:t>
            </a:fld>
            <a:endParaRPr lang="en-US"/>
          </a:p>
        </p:txBody>
      </p:sp>
      <p:sp>
        <p:nvSpPr>
          <p:cNvPr id="4" name="Footer Placeholder 3">
            <a:extLst>
              <a:ext uri="{FF2B5EF4-FFF2-40B4-BE49-F238E27FC236}">
                <a16:creationId xmlns:a16="http://schemas.microsoft.com/office/drawing/2014/main" id="{4A9A46E5-6524-4C7D-AB8D-4F6E2169A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A719C-7031-4915-8D15-785986C6B29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45463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43D65-C975-4D48-B981-98A4972F7AFF}"/>
              </a:ext>
            </a:extLst>
          </p:cNvPr>
          <p:cNvSpPr>
            <a:spLocks noGrp="1"/>
          </p:cNvSpPr>
          <p:nvPr>
            <p:ph type="dt" sz="half" idx="10"/>
          </p:nvPr>
        </p:nvSpPr>
        <p:spPr/>
        <p:txBody>
          <a:bodyPr/>
          <a:lstStyle/>
          <a:p>
            <a:fld id="{B567A2F0-AC25-45B7-B8B4-EB0CE6590084}" type="datetimeFigureOut">
              <a:rPr lang="en-US" smtClean="0"/>
              <a:t>10/28/2018</a:t>
            </a:fld>
            <a:endParaRPr lang="en-US"/>
          </a:p>
        </p:txBody>
      </p:sp>
      <p:sp>
        <p:nvSpPr>
          <p:cNvPr id="3" name="Footer Placeholder 2">
            <a:extLst>
              <a:ext uri="{FF2B5EF4-FFF2-40B4-BE49-F238E27FC236}">
                <a16:creationId xmlns:a16="http://schemas.microsoft.com/office/drawing/2014/main" id="{CB5FA0EB-38F8-4B43-80B0-DAB82107D3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22C211-67EA-4566-9EDC-ABC91F5CD2C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89450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081E-969F-4D59-9355-FF2E36EFD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609640-E082-4F7C-9ECE-292DB29A9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69D800-16F9-41CD-AB15-006BB76AD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290F94-CDE4-4404-904C-87EE6E2975A6}"/>
              </a:ext>
            </a:extLst>
          </p:cNvPr>
          <p:cNvSpPr>
            <a:spLocks noGrp="1"/>
          </p:cNvSpPr>
          <p:nvPr>
            <p:ph type="dt" sz="half" idx="10"/>
          </p:nvPr>
        </p:nvSpPr>
        <p:spPr/>
        <p:txBody>
          <a:bodyPr/>
          <a:lstStyle/>
          <a:p>
            <a:fld id="{B567A2F0-AC25-45B7-B8B4-EB0CE6590084}" type="datetimeFigureOut">
              <a:rPr lang="en-US" smtClean="0"/>
              <a:t>10/28/2018</a:t>
            </a:fld>
            <a:endParaRPr lang="en-US"/>
          </a:p>
        </p:txBody>
      </p:sp>
      <p:sp>
        <p:nvSpPr>
          <p:cNvPr id="6" name="Footer Placeholder 5">
            <a:extLst>
              <a:ext uri="{FF2B5EF4-FFF2-40B4-BE49-F238E27FC236}">
                <a16:creationId xmlns:a16="http://schemas.microsoft.com/office/drawing/2014/main" id="{C8197EE2-9B08-4540-AAB2-898143151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84650-D30F-4190-9574-B3B74FE5C00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1504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BE0F-E936-4E04-9FDF-2D76EF1AA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A28E1C-4361-4549-B293-053C2802E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A33F36-AB34-42F9-AC05-B3A6A5BB3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E910D8-71FD-46F4-A071-AD29318E8B1E}"/>
              </a:ext>
            </a:extLst>
          </p:cNvPr>
          <p:cNvSpPr>
            <a:spLocks noGrp="1"/>
          </p:cNvSpPr>
          <p:nvPr>
            <p:ph type="dt" sz="half" idx="10"/>
          </p:nvPr>
        </p:nvSpPr>
        <p:spPr/>
        <p:txBody>
          <a:bodyPr/>
          <a:lstStyle/>
          <a:p>
            <a:fld id="{B567A2F0-AC25-45B7-B8B4-EB0CE6590084}" type="datetimeFigureOut">
              <a:rPr lang="en-US" smtClean="0"/>
              <a:t>10/28/2018</a:t>
            </a:fld>
            <a:endParaRPr lang="en-US"/>
          </a:p>
        </p:txBody>
      </p:sp>
      <p:sp>
        <p:nvSpPr>
          <p:cNvPr id="6" name="Footer Placeholder 5">
            <a:extLst>
              <a:ext uri="{FF2B5EF4-FFF2-40B4-BE49-F238E27FC236}">
                <a16:creationId xmlns:a16="http://schemas.microsoft.com/office/drawing/2014/main" id="{0B8A1A14-C588-4C08-BEA2-A1271BBA9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43611-EC4B-4B5D-86DE-156253EC889D}"/>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3257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C8942-4328-49AA-B428-B20A7704E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E597E0-B97E-4588-8983-ADD659A9E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29075-3EB8-4FE4-8609-81FEB6988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7A2F0-AC25-45B7-B8B4-EB0CE6590084}" type="datetimeFigureOut">
              <a:rPr lang="en-US" smtClean="0"/>
              <a:t>10/28/2018</a:t>
            </a:fld>
            <a:endParaRPr lang="en-US"/>
          </a:p>
        </p:txBody>
      </p:sp>
      <p:sp>
        <p:nvSpPr>
          <p:cNvPr id="5" name="Footer Placeholder 4">
            <a:extLst>
              <a:ext uri="{FF2B5EF4-FFF2-40B4-BE49-F238E27FC236}">
                <a16:creationId xmlns:a16="http://schemas.microsoft.com/office/drawing/2014/main" id="{CCFCEE65-8F07-462C-B65B-86040EABA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0C0946-19F9-48F1-99BD-76826AE58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54ACC-DC15-4358-A2C4-712F0748E2BF}" type="slidenum">
              <a:rPr lang="en-US" smtClean="0"/>
              <a:t>‹#›</a:t>
            </a:fld>
            <a:endParaRPr lang="en-US"/>
          </a:p>
        </p:txBody>
      </p:sp>
    </p:spTree>
    <p:extLst>
      <p:ext uri="{BB962C8B-B14F-4D97-AF65-F5344CB8AC3E}">
        <p14:creationId xmlns:p14="http://schemas.microsoft.com/office/powerpoint/2010/main" val="230794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Ghr3ImafeAhUKq1MKHa-TBqAQjRx6BAgBEAU&amp;url=http://bibleencyclopedia.com/goodsalt/1_Samuel_26_David_Spares_Saul.htm&amp;psig=AOvVaw2hLmJdmPbHoU8lm2VpTXCY&amp;ust=1540748533950876"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Ghr3ImafeAhUKq1MKHa-TBqAQjRx6BAgBEAU&amp;url=http://bibleencyclopedia.com/goodsalt/1_Samuel_26_David_Spares_Saul.htm&amp;psig=AOvVaw2hLmJdmPbHoU8lm2VpTXCY&amp;ust=1540748533950876"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o6eHgl6feAhWHtlMKHQGgBZEQjRx6BAgBEAU&amp;url=http://www.jesuswalk.com/david/03_david_jonathan.htm&amp;psig=AOvVaw3RkeNknP1LOr45XYWLlGdO&amp;ust=1540749074227958"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A73BFCC-039A-48FF-AF6A-C3A12188747A}"/>
              </a:ext>
            </a:extLst>
          </p:cNvPr>
          <p:cNvPicPr>
            <a:picLocks noChangeAspect="1"/>
          </p:cNvPicPr>
          <p:nvPr/>
        </p:nvPicPr>
        <p:blipFill rotWithShape="1">
          <a:blip r:embed="rId2">
            <a:alphaModFix amt="50000"/>
            <a:extLst/>
          </a:blip>
          <a:srcRect t="2664" b="13066"/>
          <a:stretch/>
        </p:blipFill>
        <p:spPr>
          <a:xfrm>
            <a:off x="20" y="1"/>
            <a:ext cx="12191980" cy="6857999"/>
          </a:xfrm>
          <a:prstGeom prst="rect">
            <a:avLst/>
          </a:prstGeom>
        </p:spPr>
      </p:pic>
      <p:sp>
        <p:nvSpPr>
          <p:cNvPr id="2" name="Title 1">
            <a:extLst>
              <a:ext uri="{FF2B5EF4-FFF2-40B4-BE49-F238E27FC236}">
                <a16:creationId xmlns:a16="http://schemas.microsoft.com/office/drawing/2014/main" id="{BADD2FB6-2572-4494-AD02-A2FC22328773}"/>
              </a:ext>
            </a:extLst>
          </p:cNvPr>
          <p:cNvSpPr>
            <a:spLocks noGrp="1"/>
          </p:cNvSpPr>
          <p:nvPr>
            <p:ph type="ctrTitle"/>
          </p:nvPr>
        </p:nvSpPr>
        <p:spPr>
          <a:xfrm>
            <a:off x="1524000" y="1122362"/>
            <a:ext cx="9144000" cy="2900518"/>
          </a:xfrm>
        </p:spPr>
        <p:txBody>
          <a:bodyPr>
            <a:normAutofit/>
          </a:bodyPr>
          <a:lstStyle/>
          <a:p>
            <a:r>
              <a:rPr lang="en-US" b="1" cap="all" dirty="0" err="1">
                <a:solidFill>
                  <a:srgbClr val="FFFFFF"/>
                </a:solidFill>
                <a:effectLst>
                  <a:outerShdw blurRad="38100" dist="38100" dir="2700000" algn="tl">
                    <a:srgbClr val="000000">
                      <a:alpha val="43137"/>
                    </a:srgbClr>
                  </a:outerShdw>
                </a:effectLst>
                <a:latin typeface="Century Gothic" panose="020B0502020202020204" pitchFamily="34" charset="0"/>
              </a:rPr>
              <a:t>Killin</a:t>
            </a:r>
            <a: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t>’ Dave – part?</a:t>
            </a:r>
          </a:p>
        </p:txBody>
      </p:sp>
      <p:sp>
        <p:nvSpPr>
          <p:cNvPr id="3" name="Subtitle 2">
            <a:extLst>
              <a:ext uri="{FF2B5EF4-FFF2-40B4-BE49-F238E27FC236}">
                <a16:creationId xmlns:a16="http://schemas.microsoft.com/office/drawing/2014/main" id="{7BDF50CB-014A-42CE-9C7D-60885856FBDA}"/>
              </a:ext>
            </a:extLst>
          </p:cNvPr>
          <p:cNvSpPr>
            <a:spLocks noGrp="1"/>
          </p:cNvSpPr>
          <p:nvPr>
            <p:ph type="subTitle" idx="1"/>
          </p:nvPr>
        </p:nvSpPr>
        <p:spPr>
          <a:xfrm>
            <a:off x="1524000" y="4159404"/>
            <a:ext cx="9144000" cy="1098395"/>
          </a:xfrm>
        </p:spPr>
        <p:txBody>
          <a:bodyPr>
            <a:normAutofit/>
          </a:bodyPr>
          <a:lstStyle/>
          <a:p>
            <a:r>
              <a:rPr lang="en-US" sz="4400" b="1" dirty="0">
                <a:solidFill>
                  <a:srgbClr val="FFFFFF"/>
                </a:solidFill>
                <a:effectLst>
                  <a:outerShdw blurRad="38100" dist="38100" dir="2700000" algn="tl">
                    <a:srgbClr val="000000">
                      <a:alpha val="43137"/>
                    </a:srgbClr>
                  </a:outerShdw>
                </a:effectLst>
              </a:rPr>
              <a:t>1 Samuel 26</a:t>
            </a:r>
          </a:p>
        </p:txBody>
      </p:sp>
    </p:spTree>
    <p:extLst>
      <p:ext uri="{BB962C8B-B14F-4D97-AF65-F5344CB8AC3E}">
        <p14:creationId xmlns:p14="http://schemas.microsoft.com/office/powerpoint/2010/main" val="17238594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John 3:15 Whosoever </a:t>
            </a:r>
            <a:r>
              <a:rPr lang="en-US" sz="3200" dirty="0" err="1"/>
              <a:t>hateth</a:t>
            </a:r>
            <a:r>
              <a:rPr lang="en-US" sz="3200" dirty="0"/>
              <a:t> his brother is a murderer: and ye know that no murderer hath eternal life abiding in him</a:t>
            </a:r>
          </a:p>
        </p:txBody>
      </p:sp>
    </p:spTree>
    <p:extLst>
      <p:ext uri="{BB962C8B-B14F-4D97-AF65-F5344CB8AC3E}">
        <p14:creationId xmlns:p14="http://schemas.microsoft.com/office/powerpoint/2010/main" val="144843420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6" y="447232"/>
            <a:ext cx="8595606" cy="1612922"/>
          </a:xfrm>
        </p:spPr>
        <p:txBody>
          <a:bodyPr>
            <a:normAutofit/>
          </a:bodyPr>
          <a:lstStyle/>
          <a:p>
            <a:r>
              <a:rPr lang="en-US" sz="4800" b="1" dirty="0">
                <a:solidFill>
                  <a:srgbClr val="000000"/>
                </a:solidFill>
                <a:latin typeface="Century Gothic" panose="020B0502020202020204" pitchFamily="34" charset="0"/>
              </a:rPr>
              <a:t>DARING!</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6" y="1464195"/>
            <a:ext cx="5583139" cy="4946573"/>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David moved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TOWARD</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problem to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deal with it</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James 4:7-8 Submit yourselves therefore to God. Resist the devil, and he will flee from you. 8  Draw nigh to God, and he will draw nigh to you. </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Abishai was ready to kill.</a:t>
            </a:r>
          </a:p>
        </p:txBody>
      </p:sp>
      <p:pic>
        <p:nvPicPr>
          <p:cNvPr id="2050" name="Picture 2" descr="Image result for 1 Samuel 26">
            <a:hlinkClick r:id="rId3"/>
            <a:extLst>
              <a:ext uri="{FF2B5EF4-FFF2-40B4-BE49-F238E27FC236}">
                <a16:creationId xmlns:a16="http://schemas.microsoft.com/office/drawing/2014/main" id="{841695F6-959F-4E3F-A0F9-7638F99C78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935"/>
          <a:stretch/>
        </p:blipFill>
        <p:spPr bwMode="auto">
          <a:xfrm>
            <a:off x="6763744" y="0"/>
            <a:ext cx="505444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641B686-5E5B-4801-9163-E355964C5598}"/>
              </a:ext>
            </a:extLst>
          </p:cNvPr>
          <p:cNvPicPr>
            <a:picLocks noChangeAspect="1"/>
          </p:cNvPicPr>
          <p:nvPr/>
        </p:nvPicPr>
        <p:blipFill>
          <a:blip r:embed="rId5"/>
          <a:stretch>
            <a:fillRect/>
          </a:stretch>
        </p:blipFill>
        <p:spPr>
          <a:xfrm>
            <a:off x="6763744" y="-18132"/>
            <a:ext cx="5054445" cy="6894263"/>
          </a:xfrm>
          <a:prstGeom prst="rect">
            <a:avLst/>
          </a:prstGeom>
        </p:spPr>
      </p:pic>
    </p:spTree>
    <p:extLst>
      <p:ext uri="{BB962C8B-B14F-4D97-AF65-F5344CB8AC3E}">
        <p14:creationId xmlns:p14="http://schemas.microsoft.com/office/powerpoint/2010/main" val="22081221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368135" y="1609833"/>
            <a:ext cx="11614068" cy="1325563"/>
          </a:xfrm>
        </p:spPr>
        <p:txBody>
          <a:bodyPr>
            <a:normAutofit fontScale="90000"/>
          </a:bodyPr>
          <a:lstStyle/>
          <a:p>
            <a:pPr algn="ctr"/>
            <a:r>
              <a:rPr lang="en-US" sz="4800" b="1" dirty="0">
                <a:solidFill>
                  <a:schemeClr val="bg1"/>
                </a:solidFill>
                <a:latin typeface="Century Gothic" panose="020B0502020202020204" pitchFamily="34" charset="0"/>
              </a:rPr>
              <a:t>Abishai looked at Saul and saw a wicked man that needed </a:t>
            </a:r>
            <a:r>
              <a:rPr lang="en-US" sz="4800" b="1" u="sng" dirty="0">
                <a:solidFill>
                  <a:schemeClr val="bg1"/>
                </a:solidFill>
                <a:latin typeface="Century Gothic" panose="020B0502020202020204" pitchFamily="34" charset="0"/>
              </a:rPr>
              <a:t>to be put down</a:t>
            </a:r>
            <a:r>
              <a:rPr lang="en-US" sz="4800" b="1" dirty="0">
                <a:solidFill>
                  <a:schemeClr val="bg1"/>
                </a:solidFill>
                <a:latin typeface="Century Gothic" panose="020B0502020202020204" pitchFamily="34" charset="0"/>
              </a:rPr>
              <a:t>. </a:t>
            </a:r>
          </a:p>
        </p:txBody>
      </p:sp>
      <p:sp>
        <p:nvSpPr>
          <p:cNvPr id="3" name="Rectangle 2">
            <a:extLst>
              <a:ext uri="{FF2B5EF4-FFF2-40B4-BE49-F238E27FC236}">
                <a16:creationId xmlns:a16="http://schemas.microsoft.com/office/drawing/2014/main" id="{1212375C-6890-4C9E-A447-8B9D00671A57}"/>
              </a:ext>
            </a:extLst>
          </p:cNvPr>
          <p:cNvSpPr/>
          <p:nvPr/>
        </p:nvSpPr>
        <p:spPr>
          <a:xfrm>
            <a:off x="1868384" y="3429000"/>
            <a:ext cx="8455231" cy="1569660"/>
          </a:xfrm>
          <a:prstGeom prst="rect">
            <a:avLst/>
          </a:prstGeom>
        </p:spPr>
        <p:txBody>
          <a:bodyPr wrap="square">
            <a:spAutoFit/>
          </a:bodyPr>
          <a:lstStyle/>
          <a:p>
            <a:pPr algn="ctr"/>
            <a:r>
              <a:rPr lang="en-US" sz="4800" b="1" dirty="0">
                <a:solidFill>
                  <a:prstClr val="white"/>
                </a:solidFill>
                <a:latin typeface="Century Gothic" panose="020B0502020202020204" pitchFamily="34" charset="0"/>
                <a:ea typeface="+mj-ea"/>
                <a:cs typeface="+mj-cs"/>
              </a:rPr>
              <a:t>David saw God’s will. David saw the </a:t>
            </a:r>
            <a:r>
              <a:rPr lang="en-US" sz="4800" b="1" u="sng" dirty="0">
                <a:solidFill>
                  <a:prstClr val="white"/>
                </a:solidFill>
                <a:latin typeface="Century Gothic" panose="020B0502020202020204" pitchFamily="34" charset="0"/>
                <a:ea typeface="+mj-ea"/>
                <a:cs typeface="+mj-cs"/>
              </a:rPr>
              <a:t>Lord’s anointed</a:t>
            </a:r>
            <a:r>
              <a:rPr lang="en-US" sz="4800" b="1" dirty="0">
                <a:solidFill>
                  <a:prstClr val="white"/>
                </a:solidFill>
                <a:latin typeface="Century Gothic" panose="020B0502020202020204" pitchFamily="34" charset="0"/>
                <a:ea typeface="+mj-ea"/>
                <a:cs typeface="+mj-cs"/>
              </a:rPr>
              <a:t>. </a:t>
            </a:r>
            <a:endParaRPr lang="en-US" dirty="0"/>
          </a:p>
        </p:txBody>
      </p:sp>
    </p:spTree>
    <p:extLst>
      <p:ext uri="{BB962C8B-B14F-4D97-AF65-F5344CB8AC3E}">
        <p14:creationId xmlns:p14="http://schemas.microsoft.com/office/powerpoint/2010/main" val="230947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1016000" y="2464858"/>
            <a:ext cx="10515600" cy="1325563"/>
          </a:xfrm>
        </p:spPr>
        <p:txBody>
          <a:bodyPr>
            <a:normAutofit fontScale="90000"/>
          </a:bodyPr>
          <a:lstStyle/>
          <a:p>
            <a:pPr algn="ctr"/>
            <a:r>
              <a:rPr lang="en-US" sz="4800" b="1" dirty="0">
                <a:solidFill>
                  <a:schemeClr val="bg1"/>
                </a:solidFill>
                <a:latin typeface="Century Gothic" panose="020B0502020202020204" pitchFamily="34" charset="0"/>
              </a:rPr>
              <a:t>David is living by </a:t>
            </a:r>
            <a:r>
              <a:rPr lang="en-US" sz="4800" b="1" u="sng" dirty="0">
                <a:solidFill>
                  <a:schemeClr val="bg1"/>
                </a:solidFill>
                <a:latin typeface="Century Gothic" panose="020B0502020202020204" pitchFamily="34" charset="0"/>
              </a:rPr>
              <a:t>principle</a:t>
            </a:r>
            <a:r>
              <a:rPr lang="en-US" sz="4800" b="1" dirty="0">
                <a:solidFill>
                  <a:schemeClr val="bg1"/>
                </a:solidFill>
                <a:latin typeface="Century Gothic" panose="020B0502020202020204" pitchFamily="34" charset="0"/>
              </a:rPr>
              <a:t> not </a:t>
            </a:r>
            <a:r>
              <a:rPr lang="en-US" sz="4800" b="1" u="sng" dirty="0">
                <a:solidFill>
                  <a:schemeClr val="bg1"/>
                </a:solidFill>
                <a:latin typeface="Century Gothic" panose="020B0502020202020204" pitchFamily="34" charset="0"/>
              </a:rPr>
              <a:t>feelings</a:t>
            </a:r>
            <a:r>
              <a:rPr lang="en-US" sz="4800" b="1" dirty="0">
                <a:solidFill>
                  <a:schemeClr val="bg1"/>
                </a:solidFill>
                <a:latin typeface="Century Gothic" panose="020B0502020202020204" pitchFamily="34" charset="0"/>
              </a:rPr>
              <a:t>. </a:t>
            </a:r>
            <a:br>
              <a:rPr lang="en-US" sz="4800" b="1" dirty="0">
                <a:solidFill>
                  <a:schemeClr val="bg1"/>
                </a:solidFill>
                <a:latin typeface="Century Gothic" panose="020B0502020202020204" pitchFamily="34" charset="0"/>
              </a:rPr>
            </a:br>
            <a:br>
              <a:rPr lang="en-US" sz="4800" b="1" dirty="0">
                <a:solidFill>
                  <a:schemeClr val="bg1"/>
                </a:solidFill>
                <a:latin typeface="Century Gothic" panose="020B0502020202020204" pitchFamily="34" charset="0"/>
              </a:rPr>
            </a:br>
            <a:r>
              <a:rPr lang="en-US" sz="4800" b="1" dirty="0">
                <a:solidFill>
                  <a:schemeClr val="bg1"/>
                </a:solidFill>
                <a:latin typeface="Century Gothic" panose="020B0502020202020204" pitchFamily="34" charset="0"/>
              </a:rPr>
              <a:t>The principles of God’s Word do not </a:t>
            </a:r>
            <a:r>
              <a:rPr lang="en-US" sz="4800" b="1" u="sng" dirty="0">
                <a:solidFill>
                  <a:schemeClr val="bg1"/>
                </a:solidFill>
                <a:latin typeface="Century Gothic" panose="020B0502020202020204" pitchFamily="34" charset="0"/>
              </a:rPr>
              <a:t>change</a:t>
            </a:r>
            <a:r>
              <a:rPr lang="en-US" sz="4800" b="1" dirty="0">
                <a:solidFill>
                  <a:schemeClr val="bg1"/>
                </a:solidFill>
                <a:latin typeface="Century Gothic" panose="020B0502020202020204" pitchFamily="34" charset="0"/>
              </a:rPr>
              <a:t> based on your changing </a:t>
            </a:r>
            <a:r>
              <a:rPr lang="en-US" sz="4800" b="1" u="sng" dirty="0">
                <a:solidFill>
                  <a:schemeClr val="bg1"/>
                </a:solidFill>
                <a:latin typeface="Century Gothic" panose="020B0502020202020204" pitchFamily="34" charset="0"/>
              </a:rPr>
              <a:t>circumstances</a:t>
            </a:r>
            <a:r>
              <a:rPr lang="en-US" sz="4800" b="1" dirty="0">
                <a:solidFill>
                  <a:schemeClr val="bg1"/>
                </a:solidFill>
                <a:latin typeface="Century Gothic" panose="020B0502020202020204" pitchFamily="34" charset="0"/>
              </a:rPr>
              <a:t> or changing </a:t>
            </a:r>
            <a:r>
              <a:rPr lang="en-US" sz="4800" b="1" u="sng" dirty="0">
                <a:solidFill>
                  <a:schemeClr val="bg1"/>
                </a:solidFill>
                <a:latin typeface="Century Gothic" panose="020B0502020202020204" pitchFamily="34" charset="0"/>
              </a:rPr>
              <a:t>feelings</a:t>
            </a:r>
            <a:r>
              <a:rPr lang="en-US" sz="4800" b="1"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20312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Peter 2:17  </a:t>
            </a:r>
            <a:r>
              <a:rPr lang="en-US" sz="3200" dirty="0" err="1"/>
              <a:t>Honour</a:t>
            </a:r>
            <a:r>
              <a:rPr lang="en-US" sz="3200" dirty="0"/>
              <a:t> all men. Love the brotherhood. Fear God. </a:t>
            </a:r>
            <a:r>
              <a:rPr lang="en-US" sz="3200" dirty="0" err="1"/>
              <a:t>Honour</a:t>
            </a:r>
            <a:r>
              <a:rPr lang="en-US" sz="3200" dirty="0"/>
              <a:t> the king.</a:t>
            </a:r>
          </a:p>
          <a:p>
            <a:r>
              <a:rPr lang="en-US" sz="3200" dirty="0"/>
              <a:t>Romans 13:1  Let every soul be subject unto the higher powers. For there is no power but of God: the powers that be are ordained of God. </a:t>
            </a:r>
          </a:p>
          <a:p>
            <a:r>
              <a:rPr lang="en-US" sz="3200" dirty="0"/>
              <a:t>1 Timothy 5:1  Rebuke not an elder, but intreat him as a father; and the younger men as brethren; </a:t>
            </a:r>
          </a:p>
        </p:txBody>
      </p:sp>
    </p:spTree>
    <p:extLst>
      <p:ext uri="{BB962C8B-B14F-4D97-AF65-F5344CB8AC3E}">
        <p14:creationId xmlns:p14="http://schemas.microsoft.com/office/powerpoint/2010/main" val="525691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B527F-818D-4AE2-8ACC-AB4D5A4668F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B81EBA9-7B1F-4611-989C-61AD3C265DD1}"/>
              </a:ext>
            </a:extLst>
          </p:cNvPr>
          <p:cNvPicPr>
            <a:picLocks noGrp="1" noChangeAspect="1"/>
          </p:cNvPicPr>
          <p:nvPr>
            <p:ph idx="1"/>
          </p:nvPr>
        </p:nvPicPr>
        <p:blipFill>
          <a:blip r:embed="rId2"/>
          <a:stretch>
            <a:fillRect/>
          </a:stretch>
        </p:blipFill>
        <p:spPr>
          <a:xfrm>
            <a:off x="1527219" y="0"/>
            <a:ext cx="9137561" cy="6858000"/>
          </a:xfrm>
          <a:prstGeom prst="rect">
            <a:avLst/>
          </a:prstGeom>
        </p:spPr>
      </p:pic>
    </p:spTree>
    <p:extLst>
      <p:ext uri="{BB962C8B-B14F-4D97-AF65-F5344CB8AC3E}">
        <p14:creationId xmlns:p14="http://schemas.microsoft.com/office/powerpoint/2010/main" val="2840031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6" y="447232"/>
            <a:ext cx="8595606" cy="1612922"/>
          </a:xfrm>
        </p:spPr>
        <p:txBody>
          <a:bodyPr>
            <a:normAutofit/>
          </a:bodyPr>
          <a:lstStyle/>
          <a:p>
            <a:r>
              <a:rPr lang="en-US" sz="4800" b="1" dirty="0">
                <a:solidFill>
                  <a:srgbClr val="000000"/>
                </a:solidFill>
                <a:latin typeface="Century Gothic" panose="020B0502020202020204" pitchFamily="34" charset="0"/>
              </a:rPr>
              <a:t>DARING!</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6" y="1652530"/>
            <a:ext cx="6136088" cy="4946573"/>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God was doing the work! Without God, they could not have gotten close to Saul. </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They were in the middle of an army of 3000 elite troops (vs 5) </a:t>
            </a:r>
            <a:b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talking! And got away with it. Why? God. </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David could face death because he knew God was with him! Ps 23</a:t>
            </a:r>
          </a:p>
        </p:txBody>
      </p:sp>
      <p:pic>
        <p:nvPicPr>
          <p:cNvPr id="2050" name="Picture 2" descr="Image result for 1 Samuel 26">
            <a:hlinkClick r:id="rId3"/>
            <a:extLst>
              <a:ext uri="{FF2B5EF4-FFF2-40B4-BE49-F238E27FC236}">
                <a16:creationId xmlns:a16="http://schemas.microsoft.com/office/drawing/2014/main" id="{841695F6-959F-4E3F-A0F9-7638F99C7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744" y="0"/>
            <a:ext cx="56749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305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4F6D-4F56-46FA-A371-117D0935CE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70776E-B5E2-4233-B7D8-A6642DCED1E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592861F-FEE2-46CE-B3AD-2BC93BA137E1}"/>
              </a:ext>
            </a:extLst>
          </p:cNvPr>
          <p:cNvPicPr>
            <a:picLocks noChangeAspect="1"/>
          </p:cNvPicPr>
          <p:nvPr/>
        </p:nvPicPr>
        <p:blipFill>
          <a:blip r:embed="rId2"/>
          <a:stretch>
            <a:fillRect/>
          </a:stretch>
        </p:blipFill>
        <p:spPr>
          <a:xfrm>
            <a:off x="2524664" y="-307349"/>
            <a:ext cx="7142671" cy="8881574"/>
          </a:xfrm>
          <a:prstGeom prst="rect">
            <a:avLst/>
          </a:prstGeom>
        </p:spPr>
      </p:pic>
    </p:spTree>
    <p:extLst>
      <p:ext uri="{BB962C8B-B14F-4D97-AF65-F5344CB8AC3E}">
        <p14:creationId xmlns:p14="http://schemas.microsoft.com/office/powerpoint/2010/main" val="2323653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1F6F04-7F41-4375-9132-D78D246062E0}"/>
              </a:ext>
            </a:extLst>
          </p:cNvPr>
          <p:cNvPicPr>
            <a:picLocks noChangeAspect="1"/>
          </p:cNvPicPr>
          <p:nvPr/>
        </p:nvPicPr>
        <p:blipFill>
          <a:blip r:embed="rId2"/>
          <a:stretch>
            <a:fillRect/>
          </a:stretch>
        </p:blipFill>
        <p:spPr>
          <a:xfrm>
            <a:off x="3602983" y="0"/>
            <a:ext cx="8589017" cy="685800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829386" y="738131"/>
            <a:ext cx="4138772" cy="1413596"/>
          </a:xfrm>
        </p:spPr>
        <p:txBody>
          <a:bodyPr>
            <a:normAutofit/>
          </a:bodyPr>
          <a:lstStyle/>
          <a:p>
            <a:r>
              <a:rPr lang="en-US" sz="4800" b="1" dirty="0">
                <a:solidFill>
                  <a:srgbClr val="000000"/>
                </a:solidFill>
                <a:latin typeface="Century Gothic" panose="020B0502020202020204" pitchFamily="34" charset="0"/>
              </a:rPr>
              <a:t>DERISION!</a:t>
            </a:r>
          </a:p>
        </p:txBody>
      </p:sp>
      <p:sp>
        <p:nvSpPr>
          <p:cNvPr id="3" name="TextBox 2">
            <a:extLst>
              <a:ext uri="{FF2B5EF4-FFF2-40B4-BE49-F238E27FC236}">
                <a16:creationId xmlns:a16="http://schemas.microsoft.com/office/drawing/2014/main" id="{4463195A-E99D-4687-89F3-F36130B48F1C}"/>
              </a:ext>
            </a:extLst>
          </p:cNvPr>
          <p:cNvSpPr txBox="1"/>
          <p:nvPr/>
        </p:nvSpPr>
        <p:spPr>
          <a:xfrm>
            <a:off x="829386" y="2151727"/>
            <a:ext cx="4866334"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Dissin’ </a:t>
            </a:r>
            <a:r>
              <a:rPr lang="en-US" sz="3200" dirty="0" err="1"/>
              <a:t>lil</a:t>
            </a:r>
            <a:r>
              <a:rPr lang="en-US" sz="3200" dirty="0"/>
              <a:t>’ Abner</a:t>
            </a:r>
          </a:p>
          <a:p>
            <a:pPr marL="457200" indent="-457200">
              <a:buFont typeface="Arial" panose="020B0604020202020204" pitchFamily="34" charset="0"/>
              <a:buChar char="•"/>
            </a:pPr>
            <a:r>
              <a:rPr lang="en-US" sz="3200" dirty="0"/>
              <a:t>Abner took a </a:t>
            </a:r>
            <a:r>
              <a:rPr lang="en-US" sz="3200" u="sng" dirty="0"/>
              <a:t>nap</a:t>
            </a:r>
            <a:r>
              <a:rPr lang="en-US" sz="3200" dirty="0"/>
              <a:t> when he should have </a:t>
            </a:r>
            <a:r>
              <a:rPr lang="en-US" sz="3200" u="sng" dirty="0"/>
              <a:t>kept watch!</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648438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Thessalonians 5:6  Therefore let us not sleep, as do others; but let us watch and be sober. </a:t>
            </a:r>
          </a:p>
          <a:p>
            <a:r>
              <a:rPr lang="en-US" sz="3200" dirty="0"/>
              <a:t>James 4:17  Therefore to him that </a:t>
            </a:r>
            <a:r>
              <a:rPr lang="en-US" sz="3200" dirty="0" err="1"/>
              <a:t>knoweth</a:t>
            </a:r>
            <a:r>
              <a:rPr lang="en-US" sz="3200" dirty="0"/>
              <a:t> to do good, and doeth it not, to him it is sin.</a:t>
            </a:r>
          </a:p>
        </p:txBody>
      </p:sp>
    </p:spTree>
    <p:extLst>
      <p:ext uri="{BB962C8B-B14F-4D97-AF65-F5344CB8AC3E}">
        <p14:creationId xmlns:p14="http://schemas.microsoft.com/office/powerpoint/2010/main" val="1260427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59316" y="1366091"/>
            <a:ext cx="10697378" cy="5491909"/>
          </a:xfrm>
        </p:spPr>
        <p:txBody>
          <a:bodyPr>
            <a:normAutofit/>
          </a:bodyPr>
          <a:lstStyle/>
          <a:p>
            <a:pPr>
              <a:spcBef>
                <a:spcPts val="0"/>
              </a:spcBef>
              <a:spcAft>
                <a:spcPts val="600"/>
              </a:spcAft>
            </a:pPr>
            <a:r>
              <a:rPr lang="en-US" sz="3200" dirty="0">
                <a:latin typeface="Calibri" panose="020F0502020204030204" pitchFamily="34" charset="0"/>
                <a:ea typeface="Calibri" panose="020F0502020204030204" pitchFamily="34" charset="0"/>
                <a:cs typeface="Times New Roman" panose="02020603050405020304" pitchFamily="18" charset="0"/>
              </a:rPr>
              <a:t>The picture.</a:t>
            </a:r>
          </a:p>
          <a:p>
            <a:pPr>
              <a:spcBef>
                <a:spcPts val="0"/>
              </a:spcBef>
              <a:spcAft>
                <a:spcPts val="600"/>
              </a:spcAft>
            </a:pPr>
            <a:r>
              <a:rPr lang="en-US" sz="3200" dirty="0">
                <a:latin typeface="Calibri" panose="020F0502020204030204" pitchFamily="34" charset="0"/>
                <a:ea typeface="Calibri" panose="020F0502020204030204" pitchFamily="34" charset="0"/>
                <a:cs typeface="Times New Roman" panose="02020603050405020304" pitchFamily="18" charset="0"/>
              </a:rPr>
              <a:t>Psalm 54:1-7 Save me, O God, by thy name, and judge me by thy strength. 2  Hear my prayer, O God; give ear to the words of my mouth. 3  For strangers are risen up against me, and oppressors seek after my soul: they have not set God before them. Selah. 4  Behold, God is mine helper: the Lord is with them that uphold my soul. 5  He shall reward evil unto mine enemies: cut them off in thy truth. 6  I will freely sacrifice unto thee: I will praise thy name, O LORD; for it is good. 7  For he hath delivered me out of all trouble: and mine eye hath seen his desire upon mine enemies. </a:t>
            </a:r>
          </a:p>
        </p:txBody>
      </p:sp>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8339768" y="365124"/>
            <a:ext cx="3377749" cy="1828800"/>
          </a:xfrm>
        </p:spPr>
        <p:txBody>
          <a:bodyPr>
            <a:normAutofit/>
          </a:bodyPr>
          <a:lstStyle/>
          <a:p>
            <a:r>
              <a:rPr lang="en-US" sz="4800" b="1" dirty="0">
                <a:latin typeface="Century Gothic" panose="020B0502020202020204" pitchFamily="34" charset="0"/>
              </a:rPr>
              <a:t>DUPLICITY!</a:t>
            </a:r>
          </a:p>
        </p:txBody>
      </p:sp>
    </p:spTree>
    <p:extLst>
      <p:ext uri="{BB962C8B-B14F-4D97-AF65-F5344CB8AC3E}">
        <p14:creationId xmlns:p14="http://schemas.microsoft.com/office/powerpoint/2010/main" val="664380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63F2A3-7E16-40D8-99FF-1BC059FEB023}"/>
              </a:ext>
            </a:extLst>
          </p:cNvPr>
          <p:cNvPicPr>
            <a:picLocks noChangeAspect="1"/>
          </p:cNvPicPr>
          <p:nvPr/>
        </p:nvPicPr>
        <p:blipFill>
          <a:blip r:embed="rId2"/>
          <a:stretch>
            <a:fillRect/>
          </a:stretch>
        </p:blipFill>
        <p:spPr>
          <a:xfrm>
            <a:off x="3921666" y="0"/>
            <a:ext cx="8589264" cy="685800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829386" y="738130"/>
            <a:ext cx="4138772" cy="1418473"/>
          </a:xfrm>
        </p:spPr>
        <p:txBody>
          <a:bodyPr>
            <a:normAutofit/>
          </a:bodyPr>
          <a:lstStyle/>
          <a:p>
            <a:r>
              <a:rPr lang="en-US" sz="4800" b="1" dirty="0">
                <a:solidFill>
                  <a:srgbClr val="000000"/>
                </a:solidFill>
                <a:latin typeface="Century Gothic" panose="020B0502020202020204" pitchFamily="34" charset="0"/>
              </a:rPr>
              <a:t>DERISION!</a:t>
            </a:r>
          </a:p>
        </p:txBody>
      </p:sp>
      <p:sp>
        <p:nvSpPr>
          <p:cNvPr id="3" name="TextBox 2">
            <a:extLst>
              <a:ext uri="{FF2B5EF4-FFF2-40B4-BE49-F238E27FC236}">
                <a16:creationId xmlns:a16="http://schemas.microsoft.com/office/drawing/2014/main" id="{4463195A-E99D-4687-89F3-F36130B48F1C}"/>
              </a:ext>
            </a:extLst>
          </p:cNvPr>
          <p:cNvSpPr txBox="1"/>
          <p:nvPr/>
        </p:nvSpPr>
        <p:spPr>
          <a:xfrm>
            <a:off x="829386" y="2005070"/>
            <a:ext cx="4866334" cy="403187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Dissin’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lil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Abner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Abner took a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nap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when he should have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kept watch!</a:t>
            </a:r>
          </a:p>
          <a:p>
            <a:pPr marL="457200" lvl="0" indent="-457200">
              <a:buFont typeface="Arial" panose="020B0604020202020204" pitchFamily="34" charset="0"/>
              <a:buChar char="•"/>
            </a:pPr>
            <a:r>
              <a:rPr lang="en-US" sz="3200" dirty="0">
                <a:solidFill>
                  <a:prstClr val="black"/>
                </a:solidFill>
              </a:rPr>
              <a:t>KEY: Who are we serving? That answer should motivate us.</a:t>
            </a:r>
            <a:endParaRPr kumimoji="0" lang="en-US" sz="3200" b="0" i="0"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2782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Hosea 10:2a  Their heart is divided; now shall they be found faulty: </a:t>
            </a:r>
          </a:p>
          <a:p>
            <a:r>
              <a:rPr lang="en-US" sz="3200" dirty="0"/>
              <a:t>Colossians 3:23-25 And whatsoever ye do, do it heartily, as to the Lord, and not unto men; 24  Knowing that of the Lord ye shall receive the reward of the inheritance: for ye serve the Lord Christ. 25  But he that doeth wrong shall receive for the wrong which he hath done: and there is no respect of persons.</a:t>
            </a:r>
          </a:p>
        </p:txBody>
      </p:sp>
    </p:spTree>
    <p:extLst>
      <p:ext uri="{BB962C8B-B14F-4D97-AF65-F5344CB8AC3E}">
        <p14:creationId xmlns:p14="http://schemas.microsoft.com/office/powerpoint/2010/main" val="2531781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829386" y="410174"/>
            <a:ext cx="4138772" cy="892366"/>
          </a:xfrm>
        </p:spPr>
        <p:txBody>
          <a:bodyPr>
            <a:normAutofit/>
          </a:bodyPr>
          <a:lstStyle/>
          <a:p>
            <a:r>
              <a:rPr lang="en-US" sz="4800" b="1" dirty="0">
                <a:solidFill>
                  <a:srgbClr val="000000"/>
                </a:solidFill>
                <a:latin typeface="Century Gothic" panose="020B0502020202020204" pitchFamily="34" charset="0"/>
              </a:rPr>
              <a:t>DISHONESTY!</a:t>
            </a:r>
          </a:p>
        </p:txBody>
      </p:sp>
      <p:sp>
        <p:nvSpPr>
          <p:cNvPr id="3" name="TextBox 2">
            <a:extLst>
              <a:ext uri="{FF2B5EF4-FFF2-40B4-BE49-F238E27FC236}">
                <a16:creationId xmlns:a16="http://schemas.microsoft.com/office/drawing/2014/main" id="{4463195A-E99D-4687-89F3-F36130B48F1C}"/>
              </a:ext>
            </a:extLst>
          </p:cNvPr>
          <p:cNvSpPr txBox="1"/>
          <p:nvPr/>
        </p:nvSpPr>
        <p:spPr>
          <a:xfrm>
            <a:off x="829386" y="1079449"/>
            <a:ext cx="4866334" cy="6001643"/>
          </a:xfrm>
          <a:prstGeom prst="rect">
            <a:avLst/>
          </a:prstGeom>
          <a:noFill/>
        </p:spPr>
        <p:txBody>
          <a:bodyPr wrap="square" rtlCol="0">
            <a:spAutoFit/>
          </a:bodyPr>
          <a:lstStyle/>
          <a:p>
            <a:pPr marL="457200" lvl="0" indent="-457200">
              <a:buFont typeface="Arial" panose="020B0604020202020204" pitchFamily="34" charset="0"/>
              <a:buChar char="•"/>
            </a:pPr>
            <a:r>
              <a:rPr lang="en-US" sz="3200" dirty="0">
                <a:solidFill>
                  <a:prstClr val="black"/>
                </a:solidFill>
              </a:rPr>
              <a:t>Saul comes to truth when forced</a:t>
            </a:r>
          </a:p>
          <a:p>
            <a:pPr marL="457200" lvl="0" indent="-457200">
              <a:buFont typeface="Arial" panose="020B0604020202020204" pitchFamily="34" charset="0"/>
              <a:buChar char="•"/>
            </a:pPr>
            <a:r>
              <a:rPr lang="en-US" sz="3200" dirty="0">
                <a:solidFill>
                  <a:prstClr val="black"/>
                </a:solidFill>
              </a:rPr>
              <a:t>David is getting over the betrayal. </a:t>
            </a:r>
          </a:p>
          <a:p>
            <a:pPr marL="457200" lvl="0" indent="-457200">
              <a:buFont typeface="Arial" panose="020B0604020202020204" pitchFamily="34" charset="0"/>
              <a:buChar char="•"/>
            </a:pPr>
            <a:r>
              <a:rPr lang="en-US" sz="3200" dirty="0">
                <a:solidFill>
                  <a:prstClr val="black"/>
                </a:solidFill>
              </a:rPr>
              <a:t>If David was in sin before the LORD sacrifice could be offered BY LAW to atone! </a:t>
            </a:r>
          </a:p>
          <a:p>
            <a:pPr marL="457200" lvl="0" indent="-457200">
              <a:buFont typeface="Arial" panose="020B0604020202020204" pitchFamily="34" charset="0"/>
              <a:buChar char="•"/>
            </a:pPr>
            <a:r>
              <a:rPr lang="en-US" sz="3200" dirty="0">
                <a:solidFill>
                  <a:prstClr val="black"/>
                </a:solidFill>
              </a:rPr>
              <a:t>Vs 21: This is the 3rd time Saul has said those exact words.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A3FDC4D-CCDA-4A5D-9EE7-FE2084B63BF7}"/>
              </a:ext>
            </a:extLst>
          </p:cNvPr>
          <p:cNvPicPr>
            <a:picLocks noChangeAspect="1"/>
          </p:cNvPicPr>
          <p:nvPr/>
        </p:nvPicPr>
        <p:blipFill>
          <a:blip r:embed="rId3"/>
          <a:stretch>
            <a:fillRect/>
          </a:stretch>
        </p:blipFill>
        <p:spPr>
          <a:xfrm>
            <a:off x="5913912" y="-226431"/>
            <a:ext cx="6284372" cy="7814763"/>
          </a:xfrm>
          <a:prstGeom prst="rect">
            <a:avLst/>
          </a:prstGeom>
        </p:spPr>
      </p:pic>
    </p:spTree>
    <p:extLst>
      <p:ext uri="{BB962C8B-B14F-4D97-AF65-F5344CB8AC3E}">
        <p14:creationId xmlns:p14="http://schemas.microsoft.com/office/powerpoint/2010/main" val="32889956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Samuel 19:6  And Saul hearkened unto the voice of Jonathan: and </a:t>
            </a:r>
            <a:r>
              <a:rPr lang="en-US" sz="3200" u="sng" dirty="0"/>
              <a:t>Saul </a:t>
            </a:r>
            <a:r>
              <a:rPr lang="en-US" sz="3200" u="sng" dirty="0" err="1"/>
              <a:t>sware</a:t>
            </a:r>
            <a:r>
              <a:rPr lang="en-US" sz="3200" u="sng" dirty="0"/>
              <a:t>, As the LORD </a:t>
            </a:r>
            <a:r>
              <a:rPr lang="en-US" sz="3200" u="sng" dirty="0" err="1"/>
              <a:t>liveth</a:t>
            </a:r>
            <a:r>
              <a:rPr lang="en-US" sz="3200" u="sng" dirty="0"/>
              <a:t>, he shall not be slain.</a:t>
            </a:r>
          </a:p>
        </p:txBody>
      </p:sp>
    </p:spTree>
    <p:extLst>
      <p:ext uri="{BB962C8B-B14F-4D97-AF65-F5344CB8AC3E}">
        <p14:creationId xmlns:p14="http://schemas.microsoft.com/office/powerpoint/2010/main" val="130303320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1016000" y="2464858"/>
            <a:ext cx="10100019" cy="1325563"/>
          </a:xfrm>
        </p:spPr>
        <p:txBody>
          <a:bodyPr>
            <a:normAutofit/>
          </a:bodyPr>
          <a:lstStyle/>
          <a:p>
            <a:pPr algn="ctr"/>
            <a:r>
              <a:rPr lang="en-US" sz="4800" b="1" dirty="0">
                <a:solidFill>
                  <a:schemeClr val="bg1"/>
                </a:solidFill>
                <a:latin typeface="Century Gothic" panose="020B0502020202020204" pitchFamily="34" charset="0"/>
              </a:rPr>
              <a:t>Vengeance is the Lord’s.</a:t>
            </a:r>
          </a:p>
        </p:txBody>
      </p:sp>
    </p:spTree>
    <p:extLst>
      <p:ext uri="{BB962C8B-B14F-4D97-AF65-F5344CB8AC3E}">
        <p14:creationId xmlns:p14="http://schemas.microsoft.com/office/powerpoint/2010/main" val="61924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Romans 12:17-19 Recompense to no man evil for evil. Provide things honest in the sight of all men. 18  If it be possible, as much as lieth in you, live peaceably with all men. 19  Dearly beloved, avenge not yourselves, but rather give place unto wrath: for it is written, Vengeance is mine; I will repay, saith the Lord.</a:t>
            </a:r>
          </a:p>
          <a:p>
            <a:r>
              <a:rPr lang="en-US" sz="3200" dirty="0"/>
              <a:t>Hebrews 10:30  For we know him that hath said, Vengeance </a:t>
            </a:r>
            <a:r>
              <a:rPr lang="en-US" sz="3200" dirty="0" err="1"/>
              <a:t>belongeth</a:t>
            </a:r>
            <a:r>
              <a:rPr lang="en-US" sz="3200" dirty="0"/>
              <a:t> unto me, I will recompense, saith the Lord. And again, The Lord shall judge his people.</a:t>
            </a:r>
          </a:p>
          <a:p>
            <a:r>
              <a:rPr lang="en-US" sz="3200" dirty="0"/>
              <a:t>Proverbs 20:22  Say not thou, I will recompense evil; but wait on the LORD, and he shall save thee. </a:t>
            </a:r>
          </a:p>
        </p:txBody>
      </p:sp>
    </p:spTree>
    <p:extLst>
      <p:ext uri="{BB962C8B-B14F-4D97-AF65-F5344CB8AC3E}">
        <p14:creationId xmlns:p14="http://schemas.microsoft.com/office/powerpoint/2010/main" val="1183466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Luke 23:34  Then said Jesus, Father, forgive them; for they know not what they do. And they parted his raiment, and cast lots.</a:t>
            </a:r>
          </a:p>
          <a:p>
            <a:r>
              <a:rPr lang="en-US" sz="3200" dirty="0"/>
              <a:t>Luke 23:46  And when Jesus had cried with a loud voice, he said, Father, into thy hands I commend my spirit: and having said thus, he gave up the ghost.</a:t>
            </a:r>
          </a:p>
        </p:txBody>
      </p:sp>
    </p:spTree>
    <p:extLst>
      <p:ext uri="{BB962C8B-B14F-4D97-AF65-F5344CB8AC3E}">
        <p14:creationId xmlns:p14="http://schemas.microsoft.com/office/powerpoint/2010/main" val="1290890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0FD15-E1A4-4C7E-8A2B-E1641E51B957}"/>
              </a:ext>
            </a:extLst>
          </p:cNvPr>
          <p:cNvSpPr>
            <a:spLocks noGrp="1"/>
          </p:cNvSpPr>
          <p:nvPr>
            <p:ph type="ctrTitle"/>
          </p:nvPr>
        </p:nvSpPr>
        <p:spPr>
          <a:xfrm>
            <a:off x="662153" y="2235200"/>
            <a:ext cx="4572000" cy="2387600"/>
          </a:xfrm>
        </p:spPr>
        <p:txBody>
          <a:bodyPr>
            <a:normAutofit/>
          </a:bodyPr>
          <a:lstStyle/>
          <a:p>
            <a:r>
              <a:rPr lang="en-US" sz="4800" b="1" dirty="0">
                <a:solidFill>
                  <a:srgbClr val="000000"/>
                </a:solidFill>
                <a:latin typeface="Century Gothic" panose="020B0502020202020204" pitchFamily="34" charset="0"/>
              </a:rPr>
              <a:t>SAUL WAS AMONG THE PROPHETS</a:t>
            </a:r>
          </a:p>
        </p:txBody>
      </p:sp>
      <p:pic>
        <p:nvPicPr>
          <p:cNvPr id="5" name="Picture 4">
            <a:extLst>
              <a:ext uri="{FF2B5EF4-FFF2-40B4-BE49-F238E27FC236}">
                <a16:creationId xmlns:a16="http://schemas.microsoft.com/office/drawing/2014/main" id="{1BA78F82-B91F-4666-8817-6D2FBF5D04D4}"/>
              </a:ext>
            </a:extLst>
          </p:cNvPr>
          <p:cNvPicPr>
            <a:picLocks noChangeAspect="1"/>
          </p:cNvPicPr>
          <p:nvPr/>
        </p:nvPicPr>
        <p:blipFill>
          <a:blip r:embed="rId2"/>
          <a:stretch>
            <a:fillRect/>
          </a:stretch>
        </p:blipFill>
        <p:spPr>
          <a:xfrm>
            <a:off x="5917325" y="0"/>
            <a:ext cx="5465378" cy="7296014"/>
          </a:xfrm>
          <a:prstGeom prst="rect">
            <a:avLst/>
          </a:prstGeom>
        </p:spPr>
      </p:pic>
    </p:spTree>
    <p:extLst>
      <p:ext uri="{BB962C8B-B14F-4D97-AF65-F5344CB8AC3E}">
        <p14:creationId xmlns:p14="http://schemas.microsoft.com/office/powerpoint/2010/main" val="897955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1045989" y="1571479"/>
            <a:ext cx="10100019" cy="1325563"/>
          </a:xfrm>
        </p:spPr>
        <p:txBody>
          <a:bodyPr>
            <a:normAutofit fontScale="90000"/>
          </a:bodyPr>
          <a:lstStyle/>
          <a:p>
            <a:pPr algn="ctr"/>
            <a:r>
              <a:rPr lang="en-US" sz="4800" b="1" dirty="0">
                <a:solidFill>
                  <a:schemeClr val="bg1"/>
                </a:solidFill>
                <a:latin typeface="Century Gothic" panose="020B0502020202020204" pitchFamily="34" charset="0"/>
              </a:rPr>
              <a:t>Saul a type of antichrist </a:t>
            </a:r>
            <a:br>
              <a:rPr lang="en-US" sz="4800" b="1" dirty="0">
                <a:solidFill>
                  <a:schemeClr val="bg1"/>
                </a:solidFill>
                <a:latin typeface="Century Gothic" panose="020B0502020202020204" pitchFamily="34" charset="0"/>
              </a:rPr>
            </a:br>
            <a:r>
              <a:rPr lang="en-US" sz="4800" b="1" dirty="0">
                <a:solidFill>
                  <a:schemeClr val="bg1"/>
                </a:solidFill>
                <a:latin typeface="Century Gothic" panose="020B0502020202020204" pitchFamily="34" charset="0"/>
              </a:rPr>
              <a:t>“returned to his place”</a:t>
            </a:r>
            <a:br>
              <a:rPr lang="en-US" sz="4800" b="1" dirty="0">
                <a:solidFill>
                  <a:schemeClr val="bg1"/>
                </a:solidFill>
                <a:latin typeface="Century Gothic" panose="020B0502020202020204" pitchFamily="34" charset="0"/>
              </a:rPr>
            </a:br>
            <a:r>
              <a:rPr lang="en-US" sz="4800" b="1" dirty="0">
                <a:solidFill>
                  <a:schemeClr val="bg1"/>
                </a:solidFill>
                <a:latin typeface="Century Gothic" panose="020B0502020202020204" pitchFamily="34" charset="0"/>
              </a:rPr>
              <a:t>Compare Judas.</a:t>
            </a:r>
            <a:br>
              <a:rPr lang="en-US" sz="4800" b="1" dirty="0">
                <a:solidFill>
                  <a:schemeClr val="bg1"/>
                </a:solidFill>
                <a:latin typeface="Century Gothic" panose="020B0502020202020204" pitchFamily="34" charset="0"/>
              </a:rPr>
            </a:br>
            <a:endParaRPr lang="en-US" sz="4800" b="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59A49043-8E1E-4ED4-AAD1-0DD43CD2BA22}"/>
              </a:ext>
            </a:extLst>
          </p:cNvPr>
          <p:cNvSpPr/>
          <p:nvPr/>
        </p:nvSpPr>
        <p:spPr>
          <a:xfrm>
            <a:off x="588578" y="3429000"/>
            <a:ext cx="11014842" cy="3046988"/>
          </a:xfrm>
          <a:prstGeom prst="rect">
            <a:avLst/>
          </a:prstGeom>
        </p:spPr>
        <p:txBody>
          <a:bodyPr wrap="square">
            <a:spAutoFit/>
          </a:bodyPr>
          <a:lstStyle/>
          <a:p>
            <a:pPr algn="ctr"/>
            <a:r>
              <a:rPr lang="en-US" sz="4800" b="1" dirty="0">
                <a:solidFill>
                  <a:prstClr val="white"/>
                </a:solidFill>
                <a:latin typeface="Century Gothic" panose="020B0502020202020204" pitchFamily="34" charset="0"/>
                <a:ea typeface="+mj-ea"/>
                <a:cs typeface="+mj-cs"/>
              </a:rPr>
              <a:t>Acts 1:25  That he may take part of this ministry and apostleship, from which Judas by transgression fell, </a:t>
            </a:r>
            <a:r>
              <a:rPr lang="en-US" sz="4800" b="1" u="sng" dirty="0">
                <a:solidFill>
                  <a:prstClr val="white"/>
                </a:solidFill>
                <a:latin typeface="Century Gothic" panose="020B0502020202020204" pitchFamily="34" charset="0"/>
                <a:ea typeface="+mj-ea"/>
                <a:cs typeface="+mj-cs"/>
              </a:rPr>
              <a:t>that he might go to his own place</a:t>
            </a:r>
            <a:r>
              <a:rPr lang="en-US" sz="4800" b="1" dirty="0">
                <a:solidFill>
                  <a:prstClr val="white"/>
                </a:solidFill>
                <a:latin typeface="Century Gothic" panose="020B0502020202020204" pitchFamily="34" charset="0"/>
                <a:ea typeface="+mj-ea"/>
                <a:cs typeface="+mj-cs"/>
              </a:rPr>
              <a:t>.</a:t>
            </a:r>
            <a:endParaRPr lang="en-US" dirty="0"/>
          </a:p>
        </p:txBody>
      </p:sp>
    </p:spTree>
    <p:extLst>
      <p:ext uri="{BB962C8B-B14F-4D97-AF65-F5344CB8AC3E}">
        <p14:creationId xmlns:p14="http://schemas.microsoft.com/office/powerpoint/2010/main" val="198804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A73BFCC-039A-48FF-AF6A-C3A12188747A}"/>
              </a:ext>
            </a:extLst>
          </p:cNvPr>
          <p:cNvPicPr>
            <a:picLocks noChangeAspect="1"/>
          </p:cNvPicPr>
          <p:nvPr/>
        </p:nvPicPr>
        <p:blipFill rotWithShape="1">
          <a:blip r:embed="rId2">
            <a:alphaModFix amt="50000"/>
            <a:extLst/>
          </a:blip>
          <a:srcRect t="2664" b="13066"/>
          <a:stretch/>
        </p:blipFill>
        <p:spPr>
          <a:xfrm>
            <a:off x="20" y="1"/>
            <a:ext cx="12191980" cy="6857999"/>
          </a:xfrm>
          <a:prstGeom prst="rect">
            <a:avLst/>
          </a:prstGeom>
        </p:spPr>
      </p:pic>
      <p:sp>
        <p:nvSpPr>
          <p:cNvPr id="2" name="Title 1">
            <a:extLst>
              <a:ext uri="{FF2B5EF4-FFF2-40B4-BE49-F238E27FC236}">
                <a16:creationId xmlns:a16="http://schemas.microsoft.com/office/drawing/2014/main" id="{BADD2FB6-2572-4494-AD02-A2FC22328773}"/>
              </a:ext>
            </a:extLst>
          </p:cNvPr>
          <p:cNvSpPr>
            <a:spLocks noGrp="1"/>
          </p:cNvSpPr>
          <p:nvPr>
            <p:ph type="ctrTitle"/>
          </p:nvPr>
        </p:nvSpPr>
        <p:spPr>
          <a:xfrm>
            <a:off x="1524000" y="1122362"/>
            <a:ext cx="9144000" cy="2900518"/>
          </a:xfrm>
        </p:spPr>
        <p:txBody>
          <a:bodyPr>
            <a:normAutofit/>
          </a:bodyPr>
          <a:lstStyle/>
          <a:p>
            <a:r>
              <a:rPr lang="en-US" b="1" cap="all" dirty="0" err="1">
                <a:solidFill>
                  <a:srgbClr val="FFFFFF"/>
                </a:solidFill>
                <a:effectLst>
                  <a:outerShdw blurRad="38100" dist="38100" dir="2700000" algn="tl">
                    <a:srgbClr val="000000">
                      <a:alpha val="43137"/>
                    </a:srgbClr>
                  </a:outerShdw>
                </a:effectLst>
                <a:latin typeface="Century Gothic" panose="020B0502020202020204" pitchFamily="34" charset="0"/>
              </a:rPr>
              <a:t>Killin</a:t>
            </a:r>
            <a: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t>’ Dave – part?</a:t>
            </a:r>
          </a:p>
        </p:txBody>
      </p:sp>
      <p:sp>
        <p:nvSpPr>
          <p:cNvPr id="3" name="Subtitle 2">
            <a:extLst>
              <a:ext uri="{FF2B5EF4-FFF2-40B4-BE49-F238E27FC236}">
                <a16:creationId xmlns:a16="http://schemas.microsoft.com/office/drawing/2014/main" id="{7BDF50CB-014A-42CE-9C7D-60885856FBDA}"/>
              </a:ext>
            </a:extLst>
          </p:cNvPr>
          <p:cNvSpPr>
            <a:spLocks noGrp="1"/>
          </p:cNvSpPr>
          <p:nvPr>
            <p:ph type="subTitle" idx="1"/>
          </p:nvPr>
        </p:nvSpPr>
        <p:spPr>
          <a:xfrm>
            <a:off x="1524000" y="4159404"/>
            <a:ext cx="9144000" cy="1098395"/>
          </a:xfrm>
        </p:spPr>
        <p:txBody>
          <a:bodyPr>
            <a:normAutofit/>
          </a:bodyPr>
          <a:lstStyle/>
          <a:p>
            <a:r>
              <a:rPr lang="en-US" sz="4400" b="1" dirty="0">
                <a:solidFill>
                  <a:srgbClr val="FFFFFF"/>
                </a:solidFill>
                <a:effectLst>
                  <a:outerShdw blurRad="38100" dist="38100" dir="2700000" algn="tl">
                    <a:srgbClr val="000000">
                      <a:alpha val="43137"/>
                    </a:srgbClr>
                  </a:outerShdw>
                </a:effectLst>
              </a:rPr>
              <a:t>1 Samuel 26</a:t>
            </a:r>
          </a:p>
        </p:txBody>
      </p:sp>
    </p:spTree>
    <p:extLst>
      <p:ext uri="{BB962C8B-B14F-4D97-AF65-F5344CB8AC3E}">
        <p14:creationId xmlns:p14="http://schemas.microsoft.com/office/powerpoint/2010/main" val="91780769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6" y="447232"/>
            <a:ext cx="8595606" cy="1612922"/>
          </a:xfrm>
        </p:spPr>
        <p:txBody>
          <a:bodyPr>
            <a:normAutofit/>
          </a:bodyPr>
          <a:lstStyle/>
          <a:p>
            <a:r>
              <a:rPr lang="en-US" sz="4800" b="1" dirty="0">
                <a:solidFill>
                  <a:srgbClr val="000000"/>
                </a:solidFill>
                <a:latin typeface="Century Gothic" panose="020B0502020202020204" pitchFamily="34" charset="0"/>
              </a:rPr>
              <a:t>DUPLICITY!</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6" y="1652530"/>
            <a:ext cx="5946082" cy="4946573"/>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Like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Nabal</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Ziphites</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were of the tribe of Judah, they should have been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loyal</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 David.</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David was good to them, they returned the favor with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betrayal</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Now it’s 3000 elite troops</a:t>
            </a:r>
            <a:b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against David’s 600. 5 against 1.</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With God? Saul’s mercenaries are like sleeping babies. </a:t>
            </a:r>
          </a:p>
          <a:p>
            <a:pPr>
              <a:spcBef>
                <a:spcPts val="0"/>
              </a:spcBef>
              <a:spcAft>
                <a:spcPts val="600"/>
              </a:spcAft>
            </a:pPr>
            <a:endPar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Image result for 1 Samuel 26 betray*">
            <a:hlinkClick r:id="rId3"/>
            <a:extLst>
              <a:ext uri="{FF2B5EF4-FFF2-40B4-BE49-F238E27FC236}">
                <a16:creationId xmlns:a16="http://schemas.microsoft.com/office/drawing/2014/main" id="{1B00075F-2097-4B46-8A86-2C6CA2528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738" y="-1"/>
            <a:ext cx="576071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5310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600" dirty="0"/>
              <a:t>Psalm 38:19-22 But mine enemies are lively, and they are strong: and they that hate me wrongfully are multiplied. 20  They also that render evil for good are mine adversaries; because I follow the thing that good is. 21  Forsake me not, O LORD: O my God, be not far from me. 22  Make haste to help me, O Lord my salvation.</a:t>
            </a:r>
          </a:p>
        </p:txBody>
      </p:sp>
    </p:spTree>
    <p:extLst>
      <p:ext uri="{BB962C8B-B14F-4D97-AF65-F5344CB8AC3E}">
        <p14:creationId xmlns:p14="http://schemas.microsoft.com/office/powerpoint/2010/main" val="2712893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838200" y="1882967"/>
            <a:ext cx="10515600" cy="1325563"/>
          </a:xfrm>
        </p:spPr>
        <p:txBody>
          <a:bodyPr>
            <a:normAutofit fontScale="90000"/>
          </a:bodyPr>
          <a:lstStyle/>
          <a:p>
            <a:pPr algn="ctr"/>
            <a:r>
              <a:rPr lang="en-US" sz="4800" dirty="0">
                <a:solidFill>
                  <a:schemeClr val="bg1"/>
                </a:solidFill>
                <a:latin typeface="Century Gothic" panose="020B0502020202020204" pitchFamily="34" charset="0"/>
              </a:rPr>
              <a:t>Proverbs 26:11  As a dog </a:t>
            </a:r>
            <a:r>
              <a:rPr lang="en-US" sz="4800" dirty="0" err="1">
                <a:solidFill>
                  <a:schemeClr val="bg1"/>
                </a:solidFill>
                <a:latin typeface="Century Gothic" panose="020B0502020202020204" pitchFamily="34" charset="0"/>
              </a:rPr>
              <a:t>returneth</a:t>
            </a:r>
            <a:r>
              <a:rPr lang="en-US" sz="4800" dirty="0">
                <a:solidFill>
                  <a:schemeClr val="bg1"/>
                </a:solidFill>
                <a:latin typeface="Century Gothic" panose="020B0502020202020204" pitchFamily="34" charset="0"/>
              </a:rPr>
              <a:t> to his vomit, so a fool </a:t>
            </a:r>
            <a:r>
              <a:rPr lang="en-US" sz="4800" dirty="0" err="1">
                <a:solidFill>
                  <a:schemeClr val="bg1"/>
                </a:solidFill>
                <a:latin typeface="Century Gothic" panose="020B0502020202020204" pitchFamily="34" charset="0"/>
              </a:rPr>
              <a:t>returneth</a:t>
            </a:r>
            <a:r>
              <a:rPr lang="en-US" sz="4800" dirty="0">
                <a:solidFill>
                  <a:schemeClr val="bg1"/>
                </a:solidFill>
                <a:latin typeface="Century Gothic" panose="020B0502020202020204" pitchFamily="34" charset="0"/>
              </a:rPr>
              <a:t> to his folly. </a:t>
            </a:r>
          </a:p>
        </p:txBody>
      </p:sp>
      <p:sp>
        <p:nvSpPr>
          <p:cNvPr id="3" name="Rectangle 2">
            <a:extLst>
              <a:ext uri="{FF2B5EF4-FFF2-40B4-BE49-F238E27FC236}">
                <a16:creationId xmlns:a16="http://schemas.microsoft.com/office/drawing/2014/main" id="{612FB1B5-B539-4088-822B-F03BCC564DA3}"/>
              </a:ext>
            </a:extLst>
          </p:cNvPr>
          <p:cNvSpPr/>
          <p:nvPr/>
        </p:nvSpPr>
        <p:spPr>
          <a:xfrm>
            <a:off x="838199" y="3588549"/>
            <a:ext cx="10265229" cy="1569660"/>
          </a:xfrm>
          <a:prstGeom prst="rect">
            <a:avLst/>
          </a:prstGeom>
        </p:spPr>
        <p:txBody>
          <a:bodyPr wrap="square">
            <a:spAutoFit/>
          </a:bodyPr>
          <a:lstStyle/>
          <a:p>
            <a:pPr algn="ctr"/>
            <a:r>
              <a:rPr lang="en-US" sz="4800" b="1" dirty="0">
                <a:solidFill>
                  <a:prstClr val="white"/>
                </a:solidFill>
                <a:latin typeface="Century Gothic" panose="020B0502020202020204" pitchFamily="34" charset="0"/>
                <a:ea typeface="+mj-ea"/>
                <a:cs typeface="+mj-cs"/>
              </a:rPr>
              <a:t>KEY: Absent </a:t>
            </a:r>
            <a:r>
              <a:rPr lang="en-US" sz="4800" b="1" u="sng" dirty="0">
                <a:solidFill>
                  <a:prstClr val="white"/>
                </a:solidFill>
                <a:latin typeface="Century Gothic" panose="020B0502020202020204" pitchFamily="34" charset="0"/>
                <a:ea typeface="+mj-ea"/>
                <a:cs typeface="+mj-cs"/>
              </a:rPr>
              <a:t>repentance</a:t>
            </a:r>
            <a:r>
              <a:rPr lang="en-US" sz="4800" b="1" dirty="0">
                <a:solidFill>
                  <a:prstClr val="white"/>
                </a:solidFill>
                <a:latin typeface="Century Gothic" panose="020B0502020202020204" pitchFamily="34" charset="0"/>
                <a:ea typeface="+mj-ea"/>
                <a:cs typeface="+mj-cs"/>
              </a:rPr>
              <a:t>, </a:t>
            </a:r>
            <a:br>
              <a:rPr lang="en-US" sz="4800" b="1" dirty="0">
                <a:solidFill>
                  <a:prstClr val="white"/>
                </a:solidFill>
                <a:latin typeface="Century Gothic" panose="020B0502020202020204" pitchFamily="34" charset="0"/>
                <a:ea typeface="+mj-ea"/>
                <a:cs typeface="+mj-cs"/>
              </a:rPr>
            </a:br>
            <a:r>
              <a:rPr lang="en-US" sz="4800" b="1" dirty="0">
                <a:solidFill>
                  <a:prstClr val="white"/>
                </a:solidFill>
                <a:latin typeface="Century Gothic" panose="020B0502020202020204" pitchFamily="34" charset="0"/>
                <a:ea typeface="+mj-ea"/>
                <a:cs typeface="+mj-cs"/>
              </a:rPr>
              <a:t>nothing </a:t>
            </a:r>
            <a:r>
              <a:rPr lang="en-US" sz="4800" b="1" u="sng" dirty="0">
                <a:solidFill>
                  <a:prstClr val="white"/>
                </a:solidFill>
                <a:latin typeface="Century Gothic" panose="020B0502020202020204" pitchFamily="34" charset="0"/>
                <a:ea typeface="+mj-ea"/>
                <a:cs typeface="+mj-cs"/>
              </a:rPr>
              <a:t>changes</a:t>
            </a:r>
            <a:r>
              <a:rPr lang="en-US" sz="4800" b="1" dirty="0">
                <a:solidFill>
                  <a:prstClr val="white"/>
                </a:solidFill>
                <a:latin typeface="Century Gothic" panose="020B0502020202020204" pitchFamily="34" charset="0"/>
                <a:ea typeface="+mj-ea"/>
                <a:cs typeface="+mj-cs"/>
              </a:rPr>
              <a:t>! </a:t>
            </a:r>
            <a:endParaRPr lang="en-US" dirty="0"/>
          </a:p>
        </p:txBody>
      </p:sp>
    </p:spTree>
    <p:extLst>
      <p:ext uri="{BB962C8B-B14F-4D97-AF65-F5344CB8AC3E}">
        <p14:creationId xmlns:p14="http://schemas.microsoft.com/office/powerpoint/2010/main" val="396344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2 Corinthians 7:10-11 For godly sorrow worketh repentance to salvation not to be repented of: but the sorrow of the world worketh death. 11  For behold this selfsame thing, that ye sorrowed after a godly sort, what carefulness it wrought in you, yea, what clearing of yourselves, yea, what indignation, yea, what fear, yea, what vehement desire, yea, what zeal, yea, what revenge! In all things ye have approved yourselves to be clear in this matter.</a:t>
            </a:r>
          </a:p>
        </p:txBody>
      </p:sp>
    </p:spTree>
    <p:extLst>
      <p:ext uri="{BB962C8B-B14F-4D97-AF65-F5344CB8AC3E}">
        <p14:creationId xmlns:p14="http://schemas.microsoft.com/office/powerpoint/2010/main" val="3346840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1016000" y="2464858"/>
            <a:ext cx="10515600" cy="1325563"/>
          </a:xfrm>
        </p:spPr>
        <p:txBody>
          <a:bodyPr>
            <a:normAutofit fontScale="90000"/>
          </a:bodyPr>
          <a:lstStyle/>
          <a:p>
            <a:pPr algn="ctr"/>
            <a:r>
              <a:rPr lang="en-US" sz="4800" b="1" dirty="0">
                <a:solidFill>
                  <a:schemeClr val="bg1"/>
                </a:solidFill>
                <a:latin typeface="Century Gothic" panose="020B0502020202020204" pitchFamily="34" charset="0"/>
              </a:rPr>
              <a:t>Beware being </a:t>
            </a:r>
            <a:r>
              <a:rPr lang="en-US" sz="4800" b="1" u="sng" dirty="0">
                <a:solidFill>
                  <a:schemeClr val="bg1"/>
                </a:solidFill>
                <a:latin typeface="Century Gothic" panose="020B0502020202020204" pitchFamily="34" charset="0"/>
              </a:rPr>
              <a:t>full</a:t>
            </a:r>
            <a:r>
              <a:rPr lang="en-US" sz="4800" b="1" dirty="0">
                <a:solidFill>
                  <a:schemeClr val="bg1"/>
                </a:solidFill>
                <a:latin typeface="Century Gothic" panose="020B0502020202020204" pitchFamily="34" charset="0"/>
              </a:rPr>
              <a:t> of anger and hate, you make yourself God’s </a:t>
            </a:r>
            <a:r>
              <a:rPr lang="en-US" sz="4800" b="1" u="sng" dirty="0">
                <a:solidFill>
                  <a:schemeClr val="bg1"/>
                </a:solidFill>
                <a:latin typeface="Century Gothic" panose="020B0502020202020204" pitchFamily="34" charset="0"/>
              </a:rPr>
              <a:t>enemy</a:t>
            </a:r>
            <a:r>
              <a:rPr lang="en-US" sz="48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2561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Romans 1:18 For the wrath of God is revealed from heaven against all ungodliness and unrighteousness of men, who hold the truth in unrighteousness; </a:t>
            </a:r>
          </a:p>
        </p:txBody>
      </p:sp>
    </p:spTree>
    <p:extLst>
      <p:ext uri="{BB962C8B-B14F-4D97-AF65-F5344CB8AC3E}">
        <p14:creationId xmlns:p14="http://schemas.microsoft.com/office/powerpoint/2010/main" val="3783804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Romans 1:29-32 Being filled with all unrighteousness, fornication, wickedness, covetousness, maliciousness; full of envy, murder, debate, deceit, malignity; whisperers, 30  Backbiters, haters of God, despiteful, proud, boasters, inventors of evil things, disobedient to parents, 31  Without understanding, </a:t>
            </a:r>
            <a:r>
              <a:rPr lang="en-US" sz="3200" dirty="0" err="1"/>
              <a:t>covenantbreakers</a:t>
            </a:r>
            <a:r>
              <a:rPr lang="en-US" sz="3200" dirty="0"/>
              <a:t>, without natural affection, implacable, unmerciful: 32  Who knowing the judgment of God, that they which commit such things are worthy of death, not only do the same, but have pleasure in them that do them.</a:t>
            </a:r>
          </a:p>
        </p:txBody>
      </p:sp>
    </p:spTree>
    <p:extLst>
      <p:ext uri="{BB962C8B-B14F-4D97-AF65-F5344CB8AC3E}">
        <p14:creationId xmlns:p14="http://schemas.microsoft.com/office/powerpoint/2010/main" val="364428246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9" ma:contentTypeDescription="Create a new document." ma:contentTypeScope="" ma:versionID="063693e43e34b0f94e44b5a2d47a51c3">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54e75b4b9be0974c5e04ca8a3d186866"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4F9C44-AB8E-454A-8661-9DE926DBE5B0}">
  <ds:schemaRefs>
    <ds:schemaRef ds:uri="http://schemas.microsoft.com/sharepoint/v3/contenttype/forms"/>
  </ds:schemaRefs>
</ds:datastoreItem>
</file>

<file path=customXml/itemProps2.xml><?xml version="1.0" encoding="utf-8"?>
<ds:datastoreItem xmlns:ds="http://schemas.openxmlformats.org/officeDocument/2006/customXml" ds:itemID="{E9B2BA3F-9EDF-4B1D-A011-7362EA2DF3A0}">
  <ds:schemaRefs>
    <ds:schemaRef ds:uri="92225faf-0d15-43dc-b0d3-949d76b83189"/>
    <ds:schemaRef ds:uri="http://purl.org/dc/terms/"/>
    <ds:schemaRef ds:uri="http://schemas.microsoft.com/office/2006/documentManagement/types"/>
    <ds:schemaRef ds:uri="http://purl.org/dc/elements/1.1/"/>
    <ds:schemaRef ds:uri="85009109-077a-450e-82c0-9072b8164ed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C5CA6E4-0284-4C55-BDB6-AC42817664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1349</TotalTime>
  <Words>1231</Words>
  <Application>Microsoft Office PowerPoint</Application>
  <PresentationFormat>Widescreen</PresentationFormat>
  <Paragraphs>60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Century Gothic</vt:lpstr>
      <vt:lpstr>Times New Roman</vt:lpstr>
      <vt:lpstr>Office Theme</vt:lpstr>
      <vt:lpstr>Killin’ Dave – part?</vt:lpstr>
      <vt:lpstr>DUPLICITY!</vt:lpstr>
      <vt:lpstr>DUPLICITY!</vt:lpstr>
      <vt:lpstr>PowerPoint Presentation</vt:lpstr>
      <vt:lpstr>Proverbs 26:11  As a dog returneth to his vomit, so a fool returneth to his folly. </vt:lpstr>
      <vt:lpstr>PowerPoint Presentation</vt:lpstr>
      <vt:lpstr>Beware being full of anger and hate, you make yourself God’s enemy. </vt:lpstr>
      <vt:lpstr>PowerPoint Presentation</vt:lpstr>
      <vt:lpstr>PowerPoint Presentation</vt:lpstr>
      <vt:lpstr>PowerPoint Presentation</vt:lpstr>
      <vt:lpstr>DARING!</vt:lpstr>
      <vt:lpstr>Abishai looked at Saul and saw a wicked man that needed to be put down. </vt:lpstr>
      <vt:lpstr>David is living by principle not feelings.   The principles of God’s Word do not change based on your changing circumstances or changing feelings!</vt:lpstr>
      <vt:lpstr>PowerPoint Presentation</vt:lpstr>
      <vt:lpstr>PowerPoint Presentation</vt:lpstr>
      <vt:lpstr>DARING!</vt:lpstr>
      <vt:lpstr>PowerPoint Presentation</vt:lpstr>
      <vt:lpstr>DERISION!</vt:lpstr>
      <vt:lpstr>PowerPoint Presentation</vt:lpstr>
      <vt:lpstr>DERISION!</vt:lpstr>
      <vt:lpstr>PowerPoint Presentation</vt:lpstr>
      <vt:lpstr>DISHONESTY!</vt:lpstr>
      <vt:lpstr>PowerPoint Presentation</vt:lpstr>
      <vt:lpstr>Vengeance is the Lord’s.</vt:lpstr>
      <vt:lpstr>PowerPoint Presentation</vt:lpstr>
      <vt:lpstr>PowerPoint Presentation</vt:lpstr>
      <vt:lpstr>SAUL WAS AMONG THE PROPHETS</vt:lpstr>
      <vt:lpstr>Saul a type of antichrist  “returned to his place” Compare Judas. </vt:lpstr>
      <vt:lpstr>Killin’ Dave – part?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Killin’ Dave – part?</dc:title>
  <dc:creator>Sam Miles</dc:creator>
  <cp:lastModifiedBy>Audio Visual</cp:lastModifiedBy>
  <cp:revision>2</cp:revision>
  <dcterms:created xsi:type="dcterms:W3CDTF">2018-10-27T17:42:49Z</dcterms:created>
  <dcterms:modified xsi:type="dcterms:W3CDTF">2018-10-28T17:24:50Z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